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svg"/><Relationship Id="rId17" Type="http://schemas.openxmlformats.org/officeDocument/2006/relationships/slideLayout" Target="../slideLayouts/slideLayout11.xml"/><Relationship Id="rId1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Analyzing 3,900 customer purchases to uncover key insights into spending patterns, product preferences, and subscription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10821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0172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020491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224564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41804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Promote exclusive benefits to increase the low subscription rate and total revenue from this segment.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236065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2330172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2298" y="2020491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2224564"/>
            <a:ext cx="272177" cy="2721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2927628"/>
            <a:ext cx="3917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341804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rewards to move Returning and New customers into the highly valuable "Loyal" segment.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496812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4937641"/>
            <a:ext cx="6407944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540" y="4627959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61614" y="4832033"/>
            <a:ext cx="272177" cy="27217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51084" y="5535097"/>
            <a:ext cx="3291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51084" y="602551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Carefully balance sales boosts with margin control, especially for discount-dependent products like Hats and Sneakers.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428548" y="496812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8548" y="4937641"/>
            <a:ext cx="6408063" cy="121920"/>
          </a:xfrm>
          <a:prstGeom prst="rect">
            <a:avLst/>
          </a:prstGeom>
        </p:spPr>
      </p:pic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2298" y="4627959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96371" y="4832033"/>
            <a:ext cx="272177" cy="272177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85842" y="5535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85842" y="602551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campaigns on high-revenue age groups (Young Adults) and Express Shipping users who show higher average spend.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907256"/>
            <a:ext cx="9503926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Scope and Dataset Summary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043" y="2045375"/>
            <a:ext cx="771191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utilized transactional data to guide strategic business decisions across product, marketing, and loyalty programs.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043" y="2936200"/>
            <a:ext cx="3752969" cy="2303740"/>
          </a:xfrm>
          <a:prstGeom prst="roundRect">
            <a:avLst>
              <a:gd name="adj" fmla="val 476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183" y="2936200"/>
            <a:ext cx="91440" cy="2303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8461" y="316503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Size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18461" y="3692843"/>
            <a:ext cx="3226713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3,900 Rows and 18 Columns of transactional data.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9990" y="2936200"/>
            <a:ext cx="3752969" cy="2303740"/>
          </a:xfrm>
          <a:prstGeom prst="roundRect">
            <a:avLst>
              <a:gd name="adj" fmla="val 4763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130" y="2936200"/>
            <a:ext cx="91440" cy="2303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977408" y="316503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4977408" y="3692843"/>
            <a:ext cx="3226713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Includes demographics, purchase details (Category, Amount, Size), and shopping behavior (Discount, Frequency, Review Rating).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21043" y="5445919"/>
            <a:ext cx="3752969" cy="1644610"/>
          </a:xfrm>
          <a:prstGeom prst="roundRect">
            <a:avLst>
              <a:gd name="adj" fmla="val 667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3" y="5445919"/>
            <a:ext cx="91440" cy="16446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18461" y="567475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Data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018461" y="6202561"/>
            <a:ext cx="3226713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37 missing values in the Review Rating column were imputed.</a:t>
            </a:r>
            <a:endParaRPr lang="en-US" sz="16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261" y="2091690"/>
            <a:ext cx="4973717" cy="49737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2647"/>
            <a:ext cx="11821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 in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50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initial phase focused on data preparation, cleaning, and feature engineering using Python.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026807"/>
            <a:ext cx="226814" cy="22681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08152"/>
            <a:ext cx="64079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482459"/>
            <a:ext cx="3865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97287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Imported dataset and checked structure/summary statistics (df.info(), .describe()).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548" y="3026807"/>
            <a:ext cx="226814" cy="22681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548" y="3308152"/>
            <a:ext cx="6408063" cy="304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28548" y="3482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428548" y="397287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Handled 37 null values in Review Rating by imputing with the median rating per product category.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23855"/>
            <a:ext cx="226814" cy="226814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427940"/>
            <a:ext cx="6407944" cy="3048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93790" y="5624870"/>
            <a:ext cx="29278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793790" y="6115288"/>
            <a:ext cx="640794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(binned ages)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A173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columns.</a:t>
            </a:r>
            <a:endParaRPr lang="en-US" sz="175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8548" y="5123855"/>
            <a:ext cx="226814" cy="226814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8548" y="5450562"/>
            <a:ext cx="6408063" cy="3048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428548" y="5624870"/>
            <a:ext cx="3001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7428548" y="611528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Loaded the cleaned DataFrame into PostgreSQL for structured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182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Financial Insights: Revenue &amp; Spending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SQL analysis revealed significant differences in revenue contribution and spending habits.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by Gender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655445"/>
            <a:ext cx="6780014" cy="37967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61171" y="1315283"/>
            <a:ext cx="173414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Impact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61171" y="164127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Non-subscribers generate significantly more total revenue, but average spend is similar.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7461171" y="1950244"/>
            <a:ext cx="6780014" cy="1013222"/>
          </a:xfrm>
          <a:prstGeom prst="roundRect">
            <a:avLst>
              <a:gd name="adj" fmla="val 47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68791" y="1957864"/>
            <a:ext cx="6764774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582376" y="2033468"/>
            <a:ext cx="213705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Status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9953744" y="2033468"/>
            <a:ext cx="21332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Revenue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12321302" y="2033468"/>
            <a:ext cx="179891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Avg. Spend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7468791" y="2290524"/>
            <a:ext cx="6764774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82376" y="2366129"/>
            <a:ext cx="213705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9953744" y="2366129"/>
            <a:ext cx="21332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$170,436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12321302" y="2366129"/>
            <a:ext cx="179891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$59.87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7468791" y="2623185"/>
            <a:ext cx="6764774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582376" y="2698790"/>
            <a:ext cx="213705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Yes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9953744" y="2698790"/>
            <a:ext cx="21332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$62,645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12321302" y="2698790"/>
            <a:ext cx="179891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$59.49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7461171" y="309098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Express shipping users have a higher average purchase amount ($60.48) compared to Standard shipping ($58.46).</a:t>
            </a:r>
            <a:endParaRPr lang="en-US" sz="85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3399949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52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 and Loyalty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29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Customers were classified based on purchase history to understand loyalty distribution.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423880"/>
            <a:ext cx="7556421" cy="2629138"/>
          </a:xfrm>
          <a:prstGeom prst="roundRect">
            <a:avLst>
              <a:gd name="adj" fmla="val 362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431500"/>
            <a:ext cx="3770590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658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4148733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058400" y="3431500"/>
            <a:ext cx="3770590" cy="1306949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10" name="Shape 7"/>
          <p:cNvSpPr/>
          <p:nvPr/>
        </p:nvSpPr>
        <p:spPr>
          <a:xfrm>
            <a:off x="10058400" y="3431500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1" name="Text 8"/>
          <p:cNvSpPr/>
          <p:nvPr/>
        </p:nvSpPr>
        <p:spPr>
          <a:xfrm>
            <a:off x="10285214" y="3658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5214" y="4148733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738449"/>
            <a:ext cx="7541181" cy="1306949"/>
          </a:xfrm>
          <a:prstGeom prst="rect">
            <a:avLst/>
          </a:prstGeom>
          <a:solidFill>
            <a:srgbClr val="31136C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7810" y="4738449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4965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14624" y="54556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620351" y="656332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Customers with &gt;5 previous purchases are more likely to subscribe: 958 repeat buyers are subscribers vs. 2,518 who are not.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0190" y="6308169"/>
            <a:ext cx="30480" cy="1236107"/>
          </a:xfrm>
          <a:prstGeom prst="rect">
            <a:avLst/>
          </a:prstGeom>
          <a:solidFill>
            <a:srgbClr val="481C9E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002" y="725805"/>
            <a:ext cx="12114252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Performance: Top Rated &amp; Discount Dependency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9002" y="1672352"/>
            <a:ext cx="424695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5 Products by Average Rating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589002" y="2177177"/>
            <a:ext cx="378619" cy="378619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52105" y="2208728"/>
            <a:ext cx="25241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35856" y="2234922"/>
            <a:ext cx="210371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135856" y="2666048"/>
            <a:ext cx="597408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Rating: 3.86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9002" y="3271957"/>
            <a:ext cx="378619" cy="378619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52105" y="3303508"/>
            <a:ext cx="25241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135856" y="3329702"/>
            <a:ext cx="210371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Sandals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35856" y="3760827"/>
            <a:ext cx="597408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Rating: 3.84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9002" y="4366736"/>
            <a:ext cx="378619" cy="378619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52105" y="4398288"/>
            <a:ext cx="25241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135856" y="4424482"/>
            <a:ext cx="210371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Boots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135856" y="4855607"/>
            <a:ext cx="597408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Rating: 3.82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89002" y="5461516"/>
            <a:ext cx="378619" cy="378619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52105" y="5493068"/>
            <a:ext cx="25241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135856" y="5519261"/>
            <a:ext cx="210371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135856" y="5950387"/>
            <a:ext cx="597408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Rating: 3.80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89002" y="6556296"/>
            <a:ext cx="378619" cy="378619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52105" y="6587847"/>
            <a:ext cx="25241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135856" y="6614041"/>
            <a:ext cx="210371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Skirt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135856" y="7045166"/>
            <a:ext cx="597408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Rating: 3.78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7528084" y="1672352"/>
            <a:ext cx="389215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Discount-Dependent Products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528084" y="2156103"/>
            <a:ext cx="6520934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products have the highest percentage of discounted purchases, indicating price sensitivity.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7528084" y="2884051"/>
            <a:ext cx="6520934" cy="2934176"/>
          </a:xfrm>
          <a:prstGeom prst="roundRect">
            <a:avLst>
              <a:gd name="adj" fmla="val 240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535704" y="2891671"/>
            <a:ext cx="6505694" cy="486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704058" y="3000256"/>
            <a:ext cx="356306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Item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11611213" y="3000256"/>
            <a:ext cx="226194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Discount Rate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7535704" y="3378160"/>
            <a:ext cx="6505694" cy="486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704058" y="3486745"/>
            <a:ext cx="356306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Hat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11611213" y="3486745"/>
            <a:ext cx="226194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50.00%</a:t>
            </a:r>
            <a:endParaRPr lang="en-US" sz="1300" dirty="0"/>
          </a:p>
        </p:txBody>
      </p:sp>
      <p:sp>
        <p:nvSpPr>
          <p:cNvPr id="33" name="Shape 31"/>
          <p:cNvSpPr/>
          <p:nvPr/>
        </p:nvSpPr>
        <p:spPr>
          <a:xfrm>
            <a:off x="7535704" y="3864650"/>
            <a:ext cx="6505694" cy="486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7704058" y="3973235"/>
            <a:ext cx="356306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Sneakers</a:t>
            </a: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11611213" y="3973235"/>
            <a:ext cx="226194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49.66%</a:t>
            </a:r>
            <a:endParaRPr lang="en-US" sz="1300" dirty="0"/>
          </a:p>
        </p:txBody>
      </p:sp>
      <p:sp>
        <p:nvSpPr>
          <p:cNvPr id="36" name="Shape 34"/>
          <p:cNvSpPr/>
          <p:nvPr/>
        </p:nvSpPr>
        <p:spPr>
          <a:xfrm>
            <a:off x="7535704" y="4351139"/>
            <a:ext cx="6505694" cy="486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7704058" y="4459724"/>
            <a:ext cx="356306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Coat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11611213" y="4459724"/>
            <a:ext cx="226194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49.07%</a:t>
            </a:r>
            <a:endParaRPr lang="en-US" sz="1300" dirty="0"/>
          </a:p>
        </p:txBody>
      </p:sp>
      <p:sp>
        <p:nvSpPr>
          <p:cNvPr id="39" name="Shape 37"/>
          <p:cNvSpPr/>
          <p:nvPr/>
        </p:nvSpPr>
        <p:spPr>
          <a:xfrm>
            <a:off x="7535704" y="4837628"/>
            <a:ext cx="6505694" cy="486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7704058" y="4946213"/>
            <a:ext cx="356306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Sweater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11611213" y="4946213"/>
            <a:ext cx="226194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48.17%</a:t>
            </a:r>
            <a:endParaRPr lang="en-US" sz="1300" dirty="0"/>
          </a:p>
        </p:txBody>
      </p:sp>
      <p:sp>
        <p:nvSpPr>
          <p:cNvPr id="42" name="Shape 40"/>
          <p:cNvSpPr/>
          <p:nvPr/>
        </p:nvSpPr>
        <p:spPr>
          <a:xfrm>
            <a:off x="7535704" y="5324118"/>
            <a:ext cx="6505694" cy="486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7704058" y="5432703"/>
            <a:ext cx="356306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Pants</a:t>
            </a:r>
            <a:endParaRPr lang="en-US" sz="1300" dirty="0"/>
          </a:p>
        </p:txBody>
      </p:sp>
      <p:sp>
        <p:nvSpPr>
          <p:cNvPr id="44" name="Text 42"/>
          <p:cNvSpPr/>
          <p:nvPr/>
        </p:nvSpPr>
        <p:spPr>
          <a:xfrm>
            <a:off x="11611213" y="5432703"/>
            <a:ext cx="226194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47.37%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456724"/>
            <a:ext cx="6537722" cy="51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Products Across Categories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263" y="1308021"/>
            <a:ext cx="134678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Identifying the most purchased items within the four main categories.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263" y="1760577"/>
            <a:ext cx="13467874" cy="67406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1867" y="4847498"/>
            <a:ext cx="2529408" cy="37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804535" y="7927271"/>
            <a:ext cx="3027218" cy="37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Purchased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445670" y="4847498"/>
            <a:ext cx="2529408" cy="37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796966" y="2037231"/>
            <a:ext cx="3027218" cy="37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Purchased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355254" y="6429219"/>
            <a:ext cx="2596680" cy="60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Footwear: Sneakers — 289 orders</a:t>
            </a:r>
            <a:endParaRPr lang="en-US" sz="10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6190" y="5613973"/>
            <a:ext cx="376720" cy="3767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20644" y="6442674"/>
            <a:ext cx="2596680" cy="60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Outerwear: Jacket — 214 orders</a:t>
            </a:r>
            <a:endParaRPr lang="en-US" sz="10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0624" y="5621961"/>
            <a:ext cx="376720" cy="3767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20644" y="3953628"/>
            <a:ext cx="2596680" cy="605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Clothing: T‑Shirt — 320 orders</a:t>
            </a:r>
            <a:endParaRPr lang="en-US" sz="10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0624" y="3132916"/>
            <a:ext cx="376720" cy="3767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274528" y="3953628"/>
            <a:ext cx="2596680" cy="605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Accessories: Jewelry — 171 orders</a:t>
            </a:r>
            <a:endParaRPr lang="en-US" sz="1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4508" y="3132916"/>
            <a:ext cx="376720" cy="37672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81263" y="8687991"/>
            <a:ext cx="134678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Example: In Accessories, Jewelry (171 orders), Sunglasses (161), and Belt (161) lead the sales.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13285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5150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Contribution by Age Group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836176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Understanding which age demographics drive the highest total revenue.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9360813" y="188225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$62,143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818" y="1173480"/>
            <a:ext cx="1701165" cy="17011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349621" y="301632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883235" y="3261479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Highest total revenue contribution.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9360813" y="4406860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$59,197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18" y="3698081"/>
            <a:ext cx="1701165" cy="17011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349621" y="554093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Middle-aged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5883235" y="578608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Second highest revenue group.</a:t>
            </a:r>
            <a:endParaRPr lang="en-US" sz="850" dirty="0"/>
          </a:p>
        </p:txBody>
      </p:sp>
      <p:sp>
        <p:nvSpPr>
          <p:cNvPr id="13" name="Text 8"/>
          <p:cNvSpPr/>
          <p:nvPr/>
        </p:nvSpPr>
        <p:spPr>
          <a:xfrm>
            <a:off x="9360813" y="693146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$55,978</a:t>
            </a:r>
            <a:endParaRPr lang="en-US" sz="2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818" y="6222683"/>
            <a:ext cx="1701165" cy="170116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349621" y="80655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Adult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5883235" y="8310682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Solid revenue contribution.</a:t>
            </a:r>
            <a:endParaRPr lang="en-US" sz="850" dirty="0"/>
          </a:p>
        </p:txBody>
      </p:sp>
      <p:sp>
        <p:nvSpPr>
          <p:cNvPr id="17" name="Text 11"/>
          <p:cNvSpPr/>
          <p:nvPr/>
        </p:nvSpPr>
        <p:spPr>
          <a:xfrm>
            <a:off x="9360813" y="945606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$55,763</a:t>
            </a:r>
            <a:endParaRPr lang="en-US" sz="22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818" y="8747284"/>
            <a:ext cx="1701165" cy="170116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349621" y="1059013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Senior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5883235" y="10835283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Lowest revenue group.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0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Visualizing the Data: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583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 insights were consolidated into an interactive Power BI dashboard for visual exploration and presentation.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639270"/>
            <a:ext cx="7556421" cy="1689616"/>
          </a:xfrm>
          <a:prstGeom prst="roundRect">
            <a:avLst>
              <a:gd name="adj" fmla="val 5638"/>
            </a:avLst>
          </a:prstGeom>
          <a:solidFill>
            <a:srgbClr val="1E0C4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96812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922758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dashboard allows stakeholders to dynamically filter and analyze data based on demographics, purchase details, and shipping types.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2025-11-06T15:57:47Z</dcterms:created>
  <dcterms:modified xsi:type="dcterms:W3CDTF">2025-11-06T15:57:47Z</dcterms:modified>
</cp:coreProperties>
</file>